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4" r:id="rId2"/>
    <p:sldId id="366" r:id="rId3"/>
    <p:sldId id="351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59" d="100"/>
          <a:sy n="59" d="100"/>
        </p:scale>
        <p:origin x="-8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53C947-EAD9-484F-97AF-FFFAD1E3C020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294E66-D1FD-477A-8DE6-68C69EB7C3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4E66-D1FD-477A-8DE6-68C69EB7C320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7EA66-933C-4339-827C-6342A89DCB49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5B058-A89A-48F6-B0F9-E7921476C3FF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D3EC4-B654-4E0D-ADB9-AB2FA2F91F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1F5CB-1AC5-4101-A83E-C5F29808957F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511F-F118-402C-912F-7468414A42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AF711-190C-42D4-848F-6399D20CB551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FFA7-F523-4F90-8552-940B4F1381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2958D-2088-4F08-A2EF-98605A594BFC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FF5A-4295-4510-A622-412047A73E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CFA3-DD50-4AF6-95A7-E8CBC5B01A71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EB10-070A-4C32-BFE6-5B2EDAAD67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C156E-74BF-4E6E-9C3F-81DF2968DF93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914DB-B246-4435-98B0-A77BC1FD4D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D3B9-4253-41C7-A29C-3B99C9E2B9A2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AD04-2725-4B34-8B8F-CEDD73D62D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79839-D081-48DC-A5D3-944B6F3AC461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ED95-B9D5-4365-8BC2-329DD5C81B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5E33-201D-487E-A077-54E935CA6642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2F61-8E78-4BD2-80A3-61DEBFA9A0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3D4F-58B2-4E6B-BF98-E488C32F53C3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B615E-25C1-40B1-A031-F9E90A33B6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CA38-F46C-49E6-85D2-A546493855E3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500C-7469-48A8-B408-222DB84B38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E42459-2A1B-488E-A92C-5BCAAB57D489}" type="datetimeFigureOut">
              <a:rPr lang="nl-NL"/>
              <a:pPr>
                <a:defRPr/>
              </a:pPr>
              <a:t>10-11-2012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58CB8-0EE3-4831-943B-F186D8DF78C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7di.nl/images/sized/images/blog/kraanwater-0x7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0"/>
            <a:ext cx="5832648" cy="5832648"/>
          </a:xfrm>
          <a:prstGeom prst="rect">
            <a:avLst/>
          </a:prstGeom>
          <a:noFill/>
        </p:spPr>
      </p:pic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5949280"/>
            <a:ext cx="8676456" cy="64807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nl-NL" sz="2600" dirty="0" smtClean="0">
                <a:solidFill>
                  <a:schemeClr val="bg1"/>
                </a:solidFill>
              </a:rPr>
              <a:t>Zouden de mensen in </a:t>
            </a:r>
            <a:r>
              <a:rPr lang="nl-NL" sz="2600" dirty="0" err="1" smtClean="0">
                <a:solidFill>
                  <a:schemeClr val="bg1"/>
                </a:solidFill>
              </a:rPr>
              <a:t>Sodom</a:t>
            </a:r>
            <a:r>
              <a:rPr lang="nl-NL" sz="2600" dirty="0" smtClean="0">
                <a:solidFill>
                  <a:schemeClr val="bg1"/>
                </a:solidFill>
              </a:rPr>
              <a:t> ook dankdag hebben gehouden?</a:t>
            </a:r>
            <a:endParaRPr lang="nl-NL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Het kwade overwinnen door het goede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Dat wil God veel liever</a:t>
            </a:r>
          </a:p>
          <a:p>
            <a:pPr marL="400050" lvl="2" indent="0">
              <a:lnSpc>
                <a:spcPct val="110000"/>
              </a:lnSpc>
              <a:buNone/>
            </a:pPr>
            <a:r>
              <a:rPr lang="nl-NL" dirty="0" smtClean="0">
                <a:solidFill>
                  <a:schemeClr val="bg1"/>
                </a:solidFill>
              </a:rPr>
              <a:t>De les van </a:t>
            </a:r>
            <a:r>
              <a:rPr lang="nl-NL" dirty="0" err="1" smtClean="0">
                <a:solidFill>
                  <a:schemeClr val="bg1"/>
                </a:solidFill>
              </a:rPr>
              <a:t>Jona</a:t>
            </a:r>
            <a:endParaRPr lang="nl-NL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endParaRPr lang="nl-NL" sz="32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Wees een zoutend zout en een lichtend </a:t>
            </a:r>
            <a:r>
              <a:rPr lang="nl-NL" sz="3200" dirty="0" smtClean="0">
                <a:solidFill>
                  <a:schemeClr val="bg1"/>
                </a:solidFill>
              </a:rPr>
              <a:t>licht</a:t>
            </a:r>
          </a:p>
          <a:p>
            <a:pPr marL="400050" lvl="2" indent="0">
              <a:lnSpc>
                <a:spcPct val="110000"/>
              </a:lnSpc>
              <a:buNone/>
            </a:pPr>
            <a:r>
              <a:rPr lang="nl-NL" dirty="0" smtClean="0">
                <a:solidFill>
                  <a:schemeClr val="bg1"/>
                </a:solidFill>
              </a:rPr>
              <a:t>Ook al ben je maar met 10.</a:t>
            </a:r>
            <a:endParaRPr lang="nl-N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Maar wie is er een rechtvaardige?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OT: onbekommerd “Ik ben rechtvaardig”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32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NT: werpt dieper licht op wie/hoe we zijn</a:t>
            </a:r>
          </a:p>
          <a:p>
            <a:pPr marL="400050" lvl="2" indent="0">
              <a:lnSpc>
                <a:spcPct val="110000"/>
              </a:lnSpc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Er is er maar Eén rechtvaardig: Jezus Christus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32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En toch … NT spreekt net zo onbekommerd</a:t>
            </a:r>
          </a:p>
          <a:p>
            <a:pPr marL="400050" lvl="2" indent="0">
              <a:lnSpc>
                <a:spcPct val="110000"/>
              </a:lnSpc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“Wees </a:t>
            </a:r>
            <a:r>
              <a:rPr lang="nl-NL" sz="2800" dirty="0" smtClean="0">
                <a:solidFill>
                  <a:schemeClr val="bg1"/>
                </a:solidFill>
              </a:rPr>
              <a:t>heilig want Ik ben </a:t>
            </a:r>
            <a:r>
              <a:rPr lang="nl-NL" sz="2800" dirty="0" smtClean="0">
                <a:solidFill>
                  <a:schemeClr val="bg1"/>
                </a:solidFill>
              </a:rPr>
              <a:t>heilig”</a:t>
            </a:r>
          </a:p>
          <a:p>
            <a:pPr marL="400050" lvl="2" indent="0">
              <a:lnSpc>
                <a:spcPct val="110000"/>
              </a:lnSpc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Gelijkenis: “voortreffelijk gedaan!”</a:t>
            </a:r>
            <a:endParaRPr lang="nl-N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Het diepere licht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Zondaar en toch rechtvaardig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18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Door die Ene, die echt rechtvaardig was</a:t>
            </a:r>
          </a:p>
          <a:p>
            <a:pPr marL="400050" lvl="2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En door zijn Geest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14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Dat is de grond van je rechtvaardige bestaan.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2000" dirty="0" smtClean="0">
              <a:solidFill>
                <a:schemeClr val="bg1"/>
              </a:solidFill>
            </a:endParaRPr>
          </a:p>
          <a:p>
            <a:pPr marL="0" lvl="1" indent="0" algn="ctr">
              <a:lnSpc>
                <a:spcPct val="110000"/>
              </a:lnSpc>
              <a:buNone/>
            </a:pPr>
            <a:r>
              <a:rPr lang="nl-NL" sz="3600" b="1" dirty="0" smtClean="0">
                <a:solidFill>
                  <a:schemeClr val="bg1"/>
                </a:solidFill>
              </a:rPr>
              <a:t>Laat het daarom elke dag dankdag zijn in </a:t>
            </a:r>
            <a:r>
              <a:rPr lang="nl-NL" sz="3600" b="1" smtClean="0">
                <a:solidFill>
                  <a:schemeClr val="bg1"/>
                </a:solidFill>
              </a:rPr>
              <a:t>je leven!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gooischetamtam.nl/dev/wp-content/uploads/Waterput-4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De zonde van </a:t>
            </a:r>
            <a:r>
              <a:rPr lang="nl-NL" sz="3600" b="1" dirty="0" err="1" smtClean="0">
                <a:solidFill>
                  <a:schemeClr val="bg1"/>
                </a:solidFill>
              </a:rPr>
              <a:t>Sodom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4176464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Geroep/gejammer dat de hemel bereikt</a:t>
            </a:r>
          </a:p>
          <a:p>
            <a:pPr marL="914400" lvl="1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Vanwege onrecht</a:t>
            </a:r>
          </a:p>
          <a:p>
            <a:pPr marL="914400" lvl="1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Voorbee</a:t>
            </a:r>
            <a:r>
              <a:rPr lang="nl-NL" dirty="0" smtClean="0">
                <a:solidFill>
                  <a:schemeClr val="bg1"/>
                </a:solidFill>
              </a:rPr>
              <a:t>ld: geroep vd Israëlieten in Egypte</a:t>
            </a: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endParaRPr lang="nl-NL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 bwMode="auto">
          <a:xfrm>
            <a:off x="755576" y="4797152"/>
            <a:ext cx="7931150" cy="154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De zonde van </a:t>
            </a:r>
            <a:r>
              <a:rPr lang="nl-NL" sz="3600" b="1" dirty="0" err="1" smtClean="0">
                <a:solidFill>
                  <a:schemeClr val="bg1"/>
                </a:solidFill>
              </a:rPr>
              <a:t>Sodom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Ezechiël 16: 49-50</a:t>
            </a:r>
            <a:endParaRPr lang="nl-NL" dirty="0" smtClean="0">
              <a:solidFill>
                <a:schemeClr val="bg1"/>
              </a:solidFill>
            </a:endParaRPr>
          </a:p>
          <a:p>
            <a:pPr marL="400050" lvl="2" indent="0">
              <a:lnSpc>
                <a:spcPct val="110000"/>
              </a:lnSpc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Zij gedroegen </a:t>
            </a:r>
            <a:r>
              <a:rPr lang="nl-NL" sz="2800" dirty="0" smtClean="0">
                <a:solidFill>
                  <a:schemeClr val="bg1"/>
                </a:solidFill>
              </a:rPr>
              <a:t>zich, omdat ze genoeg te eten hadden en onbezorgd van hun rust konden genieten, hoogmoedig en deden niets voor de armen en de </a:t>
            </a:r>
            <a:r>
              <a:rPr lang="nl-NL" sz="2800" dirty="0" err="1" smtClean="0">
                <a:solidFill>
                  <a:schemeClr val="bg1"/>
                </a:solidFill>
              </a:rPr>
              <a:t>machtelozen</a:t>
            </a:r>
            <a:r>
              <a:rPr lang="nl-NL" sz="2800" dirty="0" smtClean="0">
                <a:solidFill>
                  <a:schemeClr val="bg1"/>
                </a:solidFill>
              </a:rPr>
              <a:t>. Ze verhieven zich boven de anderen en ze deden gruwelijke dingen voor mijn aangezicht. Daarom vaagde ik ze weg, zodra ik het zag</a:t>
            </a:r>
            <a:r>
              <a:rPr lang="nl-NL" sz="2800" dirty="0" smtClean="0">
                <a:solidFill>
                  <a:schemeClr val="bg1"/>
                </a:solidFill>
              </a:rPr>
              <a:t>.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18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Dus niet: homoseksualiteit</a:t>
            </a:r>
            <a:endParaRPr lang="nl-NL" sz="32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 bwMode="auto">
          <a:xfrm>
            <a:off x="755576" y="4797152"/>
            <a:ext cx="7931150" cy="154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err="1" smtClean="0">
                <a:solidFill>
                  <a:schemeClr val="bg1"/>
                </a:solidFill>
              </a:rPr>
              <a:t>Sodom</a:t>
            </a:r>
            <a:r>
              <a:rPr lang="nl-NL" sz="3600" b="1" dirty="0" smtClean="0">
                <a:solidFill>
                  <a:schemeClr val="bg1"/>
                </a:solidFill>
              </a:rPr>
              <a:t> moet van de kaart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… als voorbeeld voor </a:t>
            </a:r>
            <a:r>
              <a:rPr lang="nl-NL" b="1" u="sng" dirty="0" smtClean="0">
                <a:solidFill>
                  <a:schemeClr val="bg1"/>
                </a:solidFill>
              </a:rPr>
              <a:t>ons</a:t>
            </a:r>
            <a:r>
              <a:rPr lang="nl-NL" dirty="0" smtClean="0">
                <a:solidFill>
                  <a:schemeClr val="bg1"/>
                </a:solidFill>
              </a:rPr>
              <a:t>.</a:t>
            </a:r>
            <a:endParaRPr lang="nl-NL" sz="1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endParaRPr lang="nl-NL" sz="1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De rokende puinhopen laten zien:</a:t>
            </a:r>
          </a:p>
          <a:p>
            <a:pPr marL="914400" lvl="1" indent="-514350">
              <a:buFont typeface="Arial" charset="0"/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Het is God ernst</a:t>
            </a:r>
          </a:p>
          <a:p>
            <a:pPr marL="514350" indent="-514350">
              <a:buFont typeface="Arial" charset="0"/>
              <a:buNone/>
            </a:pPr>
            <a:endParaRPr lang="nl-NL" sz="1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Hij wil dat je heilig leeft</a:t>
            </a:r>
          </a:p>
          <a:p>
            <a:pPr marL="514350" indent="-514350">
              <a:buFont typeface="Arial" charset="0"/>
              <a:buNone/>
            </a:pPr>
            <a:endParaRPr lang="nl-NL" sz="1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Langs die weg wil Hij zegen geven</a:t>
            </a:r>
          </a:p>
          <a:p>
            <a:pPr marL="514350" indent="-514350">
              <a:buFont typeface="Arial" charset="0"/>
              <a:buNone/>
            </a:pPr>
            <a:endParaRPr lang="nl-NL" sz="1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Hoe je leeft is voor Hem dus geen bijzaak!!</a:t>
            </a:r>
            <a:endParaRPr lang="nl-NL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 bwMode="auto">
          <a:xfrm>
            <a:off x="755576" y="4797152"/>
            <a:ext cx="7931150" cy="154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Een voorbeeld voor ons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Dus niet: je verkneukelen “net goed”</a:t>
            </a:r>
            <a:endParaRPr lang="nl-NL" sz="1800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endParaRPr lang="nl-NL" sz="1100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Maar: herken ik iets v.d. zonden van die stad?</a:t>
            </a:r>
          </a:p>
          <a:p>
            <a:pPr marL="914400" lvl="1" indent="-514350">
              <a:buFont typeface="Arial" charset="0"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Let op moderne vormen van wat daar gebeurde!</a:t>
            </a:r>
          </a:p>
          <a:p>
            <a:pPr marL="514350" indent="-514350">
              <a:buFont typeface="Arial" charset="0"/>
              <a:buNone/>
            </a:pPr>
            <a:endParaRPr lang="nl-NL" sz="1000" dirty="0" smtClean="0">
              <a:solidFill>
                <a:schemeClr val="bg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Tim Ribberink</a:t>
            </a:r>
          </a:p>
          <a:p>
            <a:pPr marL="360000" lvl="1" indent="0">
              <a:buFont typeface="Arial" charset="0"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Pleegde zelfmoord, beschadigd door pestgedrag</a:t>
            </a:r>
            <a:endParaRPr lang="nl-NL" sz="2400" dirty="0" smtClean="0">
              <a:solidFill>
                <a:schemeClr val="bg1"/>
              </a:solidFill>
            </a:endParaRPr>
          </a:p>
          <a:p>
            <a:pPr marL="360000" lvl="1" indent="0">
              <a:buFont typeface="Arial" charset="0"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In hoeverre draag ik bij aan een maatschappij waarin dit kan gebeuren?</a:t>
            </a:r>
          </a:p>
          <a:p>
            <a:pPr marL="360000" lvl="1" indent="0">
              <a:buFont typeface="Arial" charset="0"/>
              <a:buNone/>
            </a:pPr>
            <a:endParaRPr lang="nl-NL" sz="1400" dirty="0" smtClean="0">
              <a:solidFill>
                <a:schemeClr val="bg1"/>
              </a:solidFill>
            </a:endParaRPr>
          </a:p>
          <a:p>
            <a:pPr marL="0" lvl="1" indent="0">
              <a:buFont typeface="Arial" charset="0"/>
              <a:buNone/>
            </a:pPr>
            <a:r>
              <a:rPr lang="nl-NL" sz="3200" b="1" dirty="0" smtClean="0">
                <a:solidFill>
                  <a:schemeClr val="bg1"/>
                </a:solidFill>
              </a:rPr>
              <a:t>Pesten kan zo in het rijtje van zonden van </a:t>
            </a:r>
            <a:r>
              <a:rPr lang="nl-NL" sz="3200" b="1" dirty="0" err="1" smtClean="0">
                <a:solidFill>
                  <a:schemeClr val="bg1"/>
                </a:solidFill>
              </a:rPr>
              <a:t>Sodom</a:t>
            </a:r>
            <a:r>
              <a:rPr lang="nl-NL" sz="3200" b="1" dirty="0" smtClean="0">
                <a:solidFill>
                  <a:schemeClr val="bg1"/>
                </a:solidFill>
              </a:rPr>
              <a:t>!</a:t>
            </a:r>
            <a:endParaRPr lang="nl-NL" sz="3200" b="1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 bwMode="auto">
          <a:xfrm>
            <a:off x="755576" y="4797152"/>
            <a:ext cx="7931150" cy="154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De zonde van </a:t>
            </a:r>
            <a:r>
              <a:rPr lang="nl-NL" sz="3600" b="1" dirty="0" err="1" smtClean="0">
                <a:solidFill>
                  <a:schemeClr val="bg1"/>
                </a:solidFill>
              </a:rPr>
              <a:t>Sodom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nl-NL" dirty="0" smtClean="0">
                <a:solidFill>
                  <a:schemeClr val="bg1"/>
                </a:solidFill>
              </a:rPr>
              <a:t>Jezus zei:</a:t>
            </a:r>
            <a:endParaRPr lang="nl-NL" dirty="0" smtClean="0">
              <a:solidFill>
                <a:schemeClr val="bg1"/>
              </a:solidFill>
            </a:endParaRPr>
          </a:p>
          <a:p>
            <a:pPr marL="400050" lvl="2" indent="0">
              <a:lnSpc>
                <a:spcPct val="110000"/>
              </a:lnSpc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Niet iedereen die “Heer, Heer” tegen mij zegt, zal het koninkrijk van de hemel binnengaan, alleen wie handelt naar de wil van mijn hemelse Vader. </a:t>
            </a:r>
            <a:endParaRPr lang="nl-NL" sz="18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Leer en leven bij elkaar.</a:t>
            </a:r>
          </a:p>
          <a:p>
            <a:pPr marL="400050" lvl="2" indent="0">
              <a:lnSpc>
                <a:spcPct val="110000"/>
              </a:lnSpc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Losmaken is levensgevaarlijk!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Het geloof overdragen aan je kinderen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Vertel je kinderen niet alleen voor </a:t>
            </a:r>
            <a:r>
              <a:rPr lang="nl-NL" sz="3200" dirty="0" err="1" smtClean="0">
                <a:solidFill>
                  <a:schemeClr val="bg1"/>
                </a:solidFill>
              </a:rPr>
              <a:t>Jesus</a:t>
            </a:r>
            <a:endParaRPr lang="nl-NL" sz="32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Maar doe Hem ook voor!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Het verschil maken</a:t>
            </a:r>
            <a:endParaRPr lang="nl-NL" sz="3600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60"/>
          </a:xfrm>
        </p:spPr>
        <p:txBody>
          <a:bodyPr/>
          <a:lstStyle/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Rechtvaardigen kunnen het verschil maken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32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Het verschil tussen vernietiging of niet!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32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Aanwezigheid van rechtvaardigen is hoopvol</a:t>
            </a:r>
          </a:p>
          <a:p>
            <a:pPr marL="0" lvl="1" indent="0">
              <a:lnSpc>
                <a:spcPct val="110000"/>
              </a:lnSpc>
              <a:buNone/>
            </a:pPr>
            <a:endParaRPr lang="nl-NL" sz="3200" dirty="0" smtClean="0">
              <a:solidFill>
                <a:schemeClr val="bg1"/>
              </a:solidFill>
            </a:endParaRPr>
          </a:p>
          <a:p>
            <a:pPr marL="0" lvl="1" indent="0">
              <a:lnSpc>
                <a:spcPct val="110000"/>
              </a:lnSpc>
              <a:buNone/>
            </a:pPr>
            <a:r>
              <a:rPr lang="nl-NL" sz="3200" dirty="0" smtClean="0">
                <a:solidFill>
                  <a:schemeClr val="bg1"/>
                </a:solidFill>
              </a:rPr>
              <a:t>Paulus: </a:t>
            </a:r>
            <a:r>
              <a:rPr lang="nl-NL" sz="3200" dirty="0" smtClean="0">
                <a:solidFill>
                  <a:schemeClr val="bg1"/>
                </a:solidFill>
              </a:rPr>
              <a:t>overwin het kwade door het goede</a:t>
            </a:r>
            <a:endParaRPr lang="nl-NL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3715</TotalTime>
  <Words>437</Words>
  <Application>Microsoft Office PowerPoint</Application>
  <PresentationFormat>Diavoorstelling (4:3)</PresentationFormat>
  <Paragraphs>85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Dia 1</vt:lpstr>
      <vt:lpstr>Dia 2</vt:lpstr>
      <vt:lpstr>De zonde van Sodom</vt:lpstr>
      <vt:lpstr>De zonde van Sodom</vt:lpstr>
      <vt:lpstr>Sodom moet van de kaart</vt:lpstr>
      <vt:lpstr>Een voorbeeld voor ons</vt:lpstr>
      <vt:lpstr>De zonde van Sodom</vt:lpstr>
      <vt:lpstr>Het geloof overdragen aan je kinderen</vt:lpstr>
      <vt:lpstr>Het verschil maken</vt:lpstr>
      <vt:lpstr>Het kwade overwinnen door het goede</vt:lpstr>
      <vt:lpstr>Maar wie is er een rechtvaardige?</vt:lpstr>
      <vt:lpstr>Het diepere licht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411</cp:revision>
  <dcterms:created xsi:type="dcterms:W3CDTF">2012-03-17T15:35:40Z</dcterms:created>
  <dcterms:modified xsi:type="dcterms:W3CDTF">2012-11-10T21:46:16Z</dcterms:modified>
</cp:coreProperties>
</file>